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Glacial Indifference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Hammersmith One" panose="020B0604020202020204" charset="0"/>
      <p:regular r:id="rId25"/>
    </p:embeddedFont>
    <p:embeddedFont>
      <p:font typeface="Lato" panose="020F0502020204030203" pitchFamily="34" charset="0"/>
      <p:regular r:id="rId26"/>
      <p:bold r:id="rId27"/>
    </p:embeddedFont>
    <p:embeddedFont>
      <p:font typeface="Montserrat Bold" panose="020B0604020202020204" charset="0"/>
      <p:regular r:id="rId28"/>
    </p:embeddedFont>
    <p:embeddedFont>
      <p:font typeface="Poppins" panose="020B0604020202020204" charset="0"/>
      <p:regular r:id="rId29"/>
    </p:embeddedFont>
    <p:embeddedFont>
      <p:font typeface="Poppins Bold" panose="020B0604020202020204" charset="0"/>
      <p:regular r:id="rId30"/>
    </p:embeddedFont>
    <p:embeddedFont>
      <p:font typeface="Poppins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10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52141" y="-289094"/>
            <a:ext cx="13368801" cy="108651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71132"/>
            <a:ext cx="11764404" cy="253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49"/>
              </a:lnSpc>
            </a:pPr>
            <a:r>
              <a:rPr lang="en-US" sz="19241" dirty="0" err="1">
                <a:solidFill>
                  <a:srgbClr val="000000"/>
                </a:solidFill>
                <a:latin typeface="Hammersmith One"/>
              </a:rPr>
              <a:t>iCliQ</a:t>
            </a:r>
            <a:endParaRPr lang="en-US" sz="19241" dirty="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715375"/>
            <a:ext cx="429801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737373"/>
                </a:solidFill>
                <a:latin typeface="Poppins Italics"/>
              </a:rPr>
              <a:t>Company of Noobs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B981C71-E845-45AD-B086-796394D8D920}"/>
              </a:ext>
            </a:extLst>
          </p:cNvPr>
          <p:cNvGrpSpPr/>
          <p:nvPr/>
        </p:nvGrpSpPr>
        <p:grpSpPr>
          <a:xfrm>
            <a:off x="1028700" y="-6638702"/>
            <a:ext cx="22915001" cy="13913246"/>
            <a:chOff x="1028700" y="-6638702"/>
            <a:chExt cx="22915001" cy="13913246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196872">
              <a:off x="10574900" y="-6638702"/>
              <a:ext cx="13368801" cy="10865189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1028700" y="851721"/>
              <a:ext cx="10518988" cy="1183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11"/>
                </a:lnSpc>
              </a:pPr>
              <a:r>
                <a:rPr lang="en-US" sz="9001">
                  <a:solidFill>
                    <a:srgbClr val="000000"/>
                  </a:solidFill>
                  <a:latin typeface="Hammersmith One"/>
                </a:rPr>
                <a:t>Sales Strategy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67797" y="3248007"/>
              <a:ext cx="8201725" cy="4026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39"/>
                </a:lnSpc>
              </a:pPr>
              <a:r>
                <a:rPr lang="en-US" sz="4599" dirty="0">
                  <a:solidFill>
                    <a:srgbClr val="000000"/>
                  </a:solidFill>
                  <a:latin typeface="Lato"/>
                </a:rPr>
                <a:t>1) Direct Sales</a:t>
              </a:r>
            </a:p>
            <a:p>
              <a:pPr>
                <a:lnSpc>
                  <a:spcPts val="6439"/>
                </a:lnSpc>
              </a:pPr>
              <a:endParaRPr lang="en-US" sz="45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6439"/>
                </a:lnSpc>
              </a:pPr>
              <a:r>
                <a:rPr lang="en-US" sz="4599" dirty="0">
                  <a:solidFill>
                    <a:srgbClr val="000000"/>
                  </a:solidFill>
                  <a:latin typeface="Lato"/>
                </a:rPr>
                <a:t>2) Partnership programs</a:t>
              </a:r>
            </a:p>
            <a:p>
              <a:pPr>
                <a:lnSpc>
                  <a:spcPts val="6439"/>
                </a:lnSpc>
              </a:pPr>
              <a:endParaRPr lang="en-US" sz="45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6439"/>
                </a:lnSpc>
              </a:pPr>
              <a:r>
                <a:rPr lang="en-US" sz="4599" dirty="0">
                  <a:solidFill>
                    <a:srgbClr val="000000"/>
                  </a:solidFill>
                  <a:latin typeface="Lato"/>
                </a:rPr>
                <a:t>3) Through distributors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11F1DB-BB03-4004-945A-22BCE9553150}"/>
              </a:ext>
            </a:extLst>
          </p:cNvPr>
          <p:cNvGrpSpPr/>
          <p:nvPr/>
        </p:nvGrpSpPr>
        <p:grpSpPr>
          <a:xfrm>
            <a:off x="1028700" y="-4506152"/>
            <a:ext cx="22836611" cy="14162389"/>
            <a:chOff x="1028700" y="-4506152"/>
            <a:chExt cx="22836611" cy="14162389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196872">
              <a:off x="10961356" y="-4506152"/>
              <a:ext cx="12903955" cy="1048739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28700" y="1569156"/>
              <a:ext cx="11820688" cy="8087081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1028700" y="527292"/>
              <a:ext cx="12227144" cy="1626352"/>
              <a:chOff x="0" y="0"/>
              <a:chExt cx="16302859" cy="2168470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0" y="114300"/>
                <a:ext cx="14911521" cy="10409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644"/>
                  </a:lnSpc>
                </a:pPr>
                <a:r>
                  <a:rPr lang="en-US" sz="5701">
                    <a:solidFill>
                      <a:srgbClr val="000000"/>
                    </a:solidFill>
                    <a:latin typeface="Hammersmith One"/>
                  </a:rPr>
                  <a:t>Product Budget(Prototype BOQ)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445532" y="1350802"/>
                <a:ext cx="15857327" cy="8176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8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40F70CF-9AD3-477C-BFF0-64737E2D1183}"/>
              </a:ext>
            </a:extLst>
          </p:cNvPr>
          <p:cNvGrpSpPr/>
          <p:nvPr/>
        </p:nvGrpSpPr>
        <p:grpSpPr>
          <a:xfrm>
            <a:off x="1028700" y="-4693721"/>
            <a:ext cx="22836611" cy="14461698"/>
            <a:chOff x="1028700" y="-4693721"/>
            <a:chExt cx="22836611" cy="1446169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20403128">
              <a:off x="10961356" y="-4693721"/>
              <a:ext cx="12903955" cy="10487396"/>
            </a:xfrm>
            <a:prstGeom prst="rect">
              <a:avLst/>
            </a:prstGeom>
          </p:spPr>
        </p:pic>
        <p:grpSp>
          <p:nvGrpSpPr>
            <p:cNvPr id="3" name="Group 3"/>
            <p:cNvGrpSpPr/>
            <p:nvPr/>
          </p:nvGrpSpPr>
          <p:grpSpPr>
            <a:xfrm>
              <a:off x="1028700" y="737546"/>
              <a:ext cx="10665255" cy="1626352"/>
              <a:chOff x="0" y="0"/>
              <a:chExt cx="14220340" cy="2168470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0" y="114300"/>
                <a:ext cx="13006731" cy="10409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644"/>
                  </a:lnSpc>
                </a:pPr>
                <a:r>
                  <a:rPr lang="en-US" sz="5701" dirty="0">
                    <a:solidFill>
                      <a:srgbClr val="000000"/>
                    </a:solidFill>
                    <a:latin typeface="Hammersmith One"/>
                  </a:rPr>
                  <a:t>Product Pricing </a:t>
                </a: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8620" y="1350802"/>
                <a:ext cx="13831719" cy="8176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028700" y="2352460"/>
              <a:ext cx="13815096" cy="5515370"/>
              <a:chOff x="0" y="0"/>
              <a:chExt cx="18420128" cy="7353827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2195975" cy="8139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80"/>
                  </a:lnSpc>
                </a:pPr>
                <a:r>
                  <a:rPr lang="en-US" sz="4067" spc="211">
                    <a:solidFill>
                      <a:srgbClr val="000000"/>
                    </a:solidFill>
                    <a:latin typeface="Glacial Indifference Bold"/>
                  </a:rPr>
                  <a:t>EXPENDITURE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235625"/>
                <a:ext cx="12195975" cy="611464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Components</a:t>
                </a:r>
              </a:p>
              <a:p>
                <a:pPr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PCB Manufacturing &amp; Assembly</a:t>
                </a:r>
              </a:p>
              <a:p>
                <a:pPr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Shipping </a:t>
                </a:r>
              </a:p>
              <a:p>
                <a:pPr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Inventory Costs</a:t>
                </a:r>
              </a:p>
              <a:p>
                <a:pPr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Enclosure manufacturing</a:t>
                </a:r>
              </a:p>
              <a:p>
                <a:pPr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Packaging </a:t>
                </a:r>
              </a:p>
              <a:p>
                <a:pPr algn="l">
                  <a:lnSpc>
                    <a:spcPts val="5291"/>
                  </a:lnSpc>
                </a:pPr>
                <a:r>
                  <a:rPr lang="en-US" sz="3890" dirty="0">
                    <a:solidFill>
                      <a:srgbClr val="000000"/>
                    </a:solidFill>
                    <a:latin typeface="Glacial Indifference"/>
                  </a:rPr>
                  <a:t>Total cost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952967" y="0"/>
                <a:ext cx="5467161" cy="8139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880"/>
                  </a:lnSpc>
                </a:pPr>
                <a:r>
                  <a:rPr lang="en-US" sz="4067" spc="211">
                    <a:solidFill>
                      <a:srgbClr val="000000"/>
                    </a:solidFill>
                    <a:latin typeface="Glacial Indifference Bold"/>
                  </a:rPr>
                  <a:t>COST(USD)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0305347" y="1203068"/>
                <a:ext cx="8114781" cy="61507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21.607 x 0.6 x 100 = 1296.00</a:t>
                </a:r>
              </a:p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90.81</a:t>
                </a:r>
              </a:p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116.34</a:t>
                </a:r>
              </a:p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0.00</a:t>
                </a:r>
              </a:p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70.00</a:t>
                </a:r>
              </a:p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60.00</a:t>
                </a:r>
              </a:p>
              <a:p>
                <a:pPr algn="r">
                  <a:lnSpc>
                    <a:spcPts val="5291"/>
                  </a:lnSpc>
                </a:pPr>
                <a:r>
                  <a:rPr lang="en-US" sz="3890">
                    <a:solidFill>
                      <a:srgbClr val="000000"/>
                    </a:solidFill>
                    <a:latin typeface="Glacial Indifference"/>
                  </a:rPr>
                  <a:t>1633.15</a:t>
                </a: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028700" y="8071892"/>
              <a:ext cx="14843796" cy="88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 Bold"/>
                </a:rPr>
                <a:t>Estimated product price = $20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95046" y="9187587"/>
              <a:ext cx="6129338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</a:rPr>
                <a:t>*Including 15% profit margin  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028700" y="1309046"/>
              <a:ext cx="10665255" cy="1626352"/>
              <a:chOff x="0" y="0"/>
              <a:chExt cx="14220340" cy="2168470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0" y="114300"/>
                <a:ext cx="13006731" cy="10409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5644"/>
                  </a:lnSpc>
                </a:pPr>
                <a:endParaRPr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388620" y="1350802"/>
                <a:ext cx="13831719" cy="8176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8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175962" y="1476795"/>
              <a:ext cx="7968038" cy="574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</a:rPr>
                <a:t>(considering  a batch of 100 units)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F6E4C-7942-4AEB-8A77-9690E2DD9C89}"/>
              </a:ext>
            </a:extLst>
          </p:cNvPr>
          <p:cNvGrpSpPr/>
          <p:nvPr/>
        </p:nvGrpSpPr>
        <p:grpSpPr>
          <a:xfrm>
            <a:off x="-6251796" y="-118241"/>
            <a:ext cx="22364908" cy="10865189"/>
            <a:chOff x="-6251796" y="-118241"/>
            <a:chExt cx="22364908" cy="10865189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-6251796" y="-118241"/>
              <a:ext cx="13368801" cy="10865189"/>
            </a:xfrm>
            <a:prstGeom prst="rect">
              <a:avLst/>
            </a:prstGeom>
          </p:spPr>
        </p:pic>
        <p:grpSp>
          <p:nvGrpSpPr>
            <p:cNvPr id="3" name="Group 3"/>
            <p:cNvGrpSpPr/>
            <p:nvPr/>
          </p:nvGrpSpPr>
          <p:grpSpPr>
            <a:xfrm>
              <a:off x="2174887" y="4518779"/>
              <a:ext cx="13938225" cy="4739521"/>
              <a:chOff x="0" y="0"/>
              <a:chExt cx="2966714" cy="100879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66714" cy="1008794"/>
              </a:xfrm>
              <a:custGeom>
                <a:avLst/>
                <a:gdLst/>
                <a:ahLst/>
                <a:cxnLst/>
                <a:rect l="l" t="t" r="r" b="b"/>
                <a:pathLst>
                  <a:path w="2966714" h="1008794">
                    <a:moveTo>
                      <a:pt x="2842254" y="1008794"/>
                    </a:moveTo>
                    <a:lnTo>
                      <a:pt x="124460" y="1008794"/>
                    </a:lnTo>
                    <a:cubicBezTo>
                      <a:pt x="55880" y="1008794"/>
                      <a:pt x="0" y="952914"/>
                      <a:pt x="0" y="8843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42254" y="0"/>
                    </a:lnTo>
                    <a:cubicBezTo>
                      <a:pt x="2910834" y="0"/>
                      <a:pt x="2966714" y="55880"/>
                      <a:pt x="2966714" y="124460"/>
                    </a:cubicBezTo>
                    <a:lnTo>
                      <a:pt x="2966714" y="884334"/>
                    </a:lnTo>
                    <a:cubicBezTo>
                      <a:pt x="2966714" y="952914"/>
                      <a:pt x="2910834" y="1008794"/>
                      <a:pt x="2842254" y="1008794"/>
                    </a:cubicBezTo>
                    <a:close/>
                  </a:path>
                </a:pathLst>
              </a:custGeom>
              <a:solidFill>
                <a:srgbClr val="384367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726861" y="4945506"/>
              <a:ext cx="2499134" cy="2499124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631648" y="4945506"/>
              <a:ext cx="2499134" cy="2499124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0612" b="-10612"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3083283" y="4945506"/>
              <a:ext cx="2499134" cy="2499124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1708" r="-11708"/>
                </a:stretch>
              </a:blip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179255" y="4945506"/>
              <a:ext cx="2499134" cy="2499124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435309" y="7701805"/>
              <a:ext cx="3521580" cy="840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Sasika</a:t>
              </a: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Amarasinghe</a:t>
              </a:r>
              <a:endParaRPr lang="en-US" sz="3300" dirty="0">
                <a:solidFill>
                  <a:srgbClr val="FFFFFF"/>
                </a:solidFill>
                <a:latin typeface="Montserrat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149958" y="7625605"/>
              <a:ext cx="2583503" cy="102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2"/>
                </a:lnSpc>
              </a:pPr>
              <a:r>
                <a:rPr lang="en-US" sz="3300">
                  <a:solidFill>
                    <a:srgbClr val="FFFFFF"/>
                  </a:solidFill>
                  <a:latin typeface="Montserrat Bold"/>
                </a:rPr>
                <a:t>Navindu De </a:t>
              </a:r>
            </a:p>
            <a:p>
              <a:pPr algn="ctr">
                <a:lnSpc>
                  <a:spcPts val="4092"/>
                </a:lnSpc>
              </a:pPr>
              <a:r>
                <a:rPr lang="en-US" sz="3300">
                  <a:solidFill>
                    <a:srgbClr val="FFFFFF"/>
                  </a:solidFill>
                  <a:latin typeface="Montserrat Bold"/>
                </a:rPr>
                <a:t>Silva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547280" y="7625605"/>
              <a:ext cx="2583503" cy="102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2"/>
                </a:lnSpc>
              </a:pPr>
              <a:r>
                <a:rPr lang="en-US" sz="3300">
                  <a:solidFill>
                    <a:srgbClr val="FFFFFF"/>
                  </a:solidFill>
                  <a:latin typeface="Montserrat Bold"/>
                </a:rPr>
                <a:t>Sayuru </a:t>
              </a:r>
            </a:p>
            <a:p>
              <a:pPr algn="ctr">
                <a:lnSpc>
                  <a:spcPts val="4092"/>
                </a:lnSpc>
              </a:pPr>
              <a:r>
                <a:rPr lang="en-US" sz="3300">
                  <a:solidFill>
                    <a:srgbClr val="FFFFFF"/>
                  </a:solidFill>
                  <a:latin typeface="Montserrat Bold"/>
                </a:rPr>
                <a:t>Shenal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79255" y="7625605"/>
              <a:ext cx="2583503" cy="1021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2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Odil</a:t>
              </a: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Montserrat Bold"/>
                </a:rPr>
                <a:t>Janandith</a:t>
              </a:r>
              <a:endParaRPr lang="en-US" sz="3300" dirty="0">
                <a:solidFill>
                  <a:srgbClr val="FFFFFF"/>
                </a:solidFill>
                <a:latin typeface="Montserra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45224" y="2434426"/>
              <a:ext cx="7935822" cy="142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779"/>
                </a:lnSpc>
              </a:pPr>
              <a:r>
                <a:rPr lang="en-US" sz="10888">
                  <a:solidFill>
                    <a:srgbClr val="000000"/>
                  </a:solidFill>
                  <a:latin typeface="Hammersmith One"/>
                </a:rPr>
                <a:t>Our Team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DF25DDE-A745-457D-A015-6CD6EAC16D49}"/>
              </a:ext>
            </a:extLst>
          </p:cNvPr>
          <p:cNvGrpSpPr/>
          <p:nvPr/>
        </p:nvGrpSpPr>
        <p:grpSpPr>
          <a:xfrm>
            <a:off x="-3736200" y="-4362427"/>
            <a:ext cx="21251397" cy="13349780"/>
            <a:chOff x="-3736200" y="-4362427"/>
            <a:chExt cx="21251397" cy="1334978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726463" flipH="1" flipV="1">
              <a:off x="-3736200" y="-4362427"/>
              <a:ext cx="16425903" cy="13349780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10127071" y="6858098"/>
              <a:ext cx="7388126" cy="5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799">
                  <a:solidFill>
                    <a:srgbClr val="737373"/>
                  </a:solidFill>
                  <a:latin typeface="Poppins Italics"/>
                </a:rPr>
                <a:t>Company of Noobs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9435" y="5381625"/>
              <a:ext cx="9585762" cy="156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722"/>
                </a:lnSpc>
              </a:pPr>
              <a:r>
                <a:rPr lang="en-US" sz="11841">
                  <a:solidFill>
                    <a:srgbClr val="000000"/>
                  </a:solidFill>
                  <a:latin typeface="Hammersmith One"/>
                </a:rPr>
                <a:t>Thank You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F05187-2FC2-4D1A-AFD7-12B6E58E800A}"/>
              </a:ext>
            </a:extLst>
          </p:cNvPr>
          <p:cNvGrpSpPr/>
          <p:nvPr/>
        </p:nvGrpSpPr>
        <p:grpSpPr>
          <a:xfrm>
            <a:off x="415627" y="2630130"/>
            <a:ext cx="22583378" cy="16388720"/>
            <a:chOff x="415627" y="2630130"/>
            <a:chExt cx="22583378" cy="1638872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630204" y="8153661"/>
              <a:ext cx="13368801" cy="10865189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l="10625" t="867" r="5856" b="1956"/>
            <a:stretch>
              <a:fillRect/>
            </a:stretch>
          </p:blipFill>
          <p:spPr>
            <a:xfrm>
              <a:off x="415627" y="3044183"/>
              <a:ext cx="7082635" cy="5496650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7945529" y="2630130"/>
              <a:ext cx="10740377" cy="1002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3"/>
                </a:lnSpc>
              </a:pPr>
              <a:r>
                <a:rPr lang="en-US" sz="7589">
                  <a:solidFill>
                    <a:srgbClr val="000000"/>
                  </a:solidFill>
                  <a:latin typeface="Hammersmith One"/>
                </a:rPr>
                <a:t>Problem Description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144482" y="4924425"/>
              <a:ext cx="10342471" cy="3524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56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000000"/>
                  </a:solidFill>
                  <a:latin typeface="Poppins"/>
                </a:rPr>
                <a:t>Managing time is hard for both professional &amp; amateur speakers</a:t>
              </a:r>
            </a:p>
            <a:p>
              <a:pPr marL="647698" lvl="1" indent="-323849">
                <a:lnSpc>
                  <a:spcPts val="56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000000"/>
                  </a:solidFill>
                  <a:latin typeface="Poppins"/>
                </a:rPr>
                <a:t>Aspiring public speakers get nervous while delivering the speech</a:t>
              </a:r>
            </a:p>
            <a:p>
              <a:pPr marL="647698" lvl="1" indent="-323849">
                <a:lnSpc>
                  <a:spcPts val="56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000000"/>
                  </a:solidFill>
                  <a:latin typeface="Poppins"/>
                </a:rPr>
                <a:t>Non intuitive design of the clickers in the market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8127EC6-9BF4-495B-A465-045EEF7FC45C}"/>
              </a:ext>
            </a:extLst>
          </p:cNvPr>
          <p:cNvGrpSpPr/>
          <p:nvPr/>
        </p:nvGrpSpPr>
        <p:grpSpPr>
          <a:xfrm>
            <a:off x="721624" y="882082"/>
            <a:ext cx="20592706" cy="15501746"/>
            <a:chOff x="721624" y="506943"/>
            <a:chExt cx="20592706" cy="15501746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945529" y="5143500"/>
              <a:ext cx="13368801" cy="10865189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1624" y="506943"/>
              <a:ext cx="4158594" cy="288095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21624" y="3799007"/>
              <a:ext cx="6968410" cy="562428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6294768" y="1063588"/>
              <a:ext cx="10740377" cy="1955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3"/>
                </a:lnSpc>
              </a:pPr>
              <a:r>
                <a:rPr lang="en-US" sz="7589" dirty="0">
                  <a:solidFill>
                    <a:srgbClr val="000000"/>
                  </a:solidFill>
                  <a:latin typeface="Hammersmith One"/>
                </a:rPr>
                <a:t>Product Idea </a:t>
              </a:r>
            </a:p>
            <a:p>
              <a:pPr>
                <a:lnSpc>
                  <a:spcPts val="7513"/>
                </a:lnSpc>
              </a:pPr>
              <a:r>
                <a:rPr lang="en-US" sz="7589" dirty="0">
                  <a:solidFill>
                    <a:srgbClr val="000000"/>
                  </a:solidFill>
                  <a:latin typeface="Hammersmith One"/>
                </a:rPr>
                <a:t>Validation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45529" y="4048760"/>
              <a:ext cx="10342471" cy="2095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99"/>
                </a:lnSpc>
              </a:pPr>
              <a:r>
                <a:rPr lang="en-US" sz="2999">
                  <a:solidFill>
                    <a:srgbClr val="000000"/>
                  </a:solidFill>
                  <a:latin typeface="Poppins"/>
                </a:rPr>
                <a:t>According to our survey, most public </a:t>
              </a:r>
            </a:p>
            <a:p>
              <a:pPr>
                <a:lnSpc>
                  <a:spcPts val="5699"/>
                </a:lnSpc>
              </a:pPr>
              <a:r>
                <a:rPr lang="en-US" sz="2999">
                  <a:solidFill>
                    <a:srgbClr val="000000"/>
                  </a:solidFill>
                  <a:latin typeface="Poppins"/>
                </a:rPr>
                <a:t>speakers struggle to manage their time </a:t>
              </a:r>
            </a:p>
            <a:p>
              <a:pPr>
                <a:lnSpc>
                  <a:spcPts val="5699"/>
                </a:lnSpc>
              </a:pPr>
              <a:r>
                <a:rPr lang="en-US" sz="2999">
                  <a:solidFill>
                    <a:srgbClr val="000000"/>
                  </a:solidFill>
                  <a:latin typeface="Poppins"/>
                </a:rPr>
                <a:t>during the speeches.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BD4AFD-7D0A-4150-AE71-CF6403708AE6}"/>
              </a:ext>
            </a:extLst>
          </p:cNvPr>
          <p:cNvGrpSpPr/>
          <p:nvPr/>
        </p:nvGrpSpPr>
        <p:grpSpPr>
          <a:xfrm>
            <a:off x="457200" y="-6667500"/>
            <a:ext cx="23251497" cy="15922592"/>
            <a:chOff x="465772" y="-6664292"/>
            <a:chExt cx="23251497" cy="15922592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196872">
              <a:off x="10348468" y="-6664292"/>
              <a:ext cx="13368801" cy="10865189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1028700" y="870771"/>
              <a:ext cx="9520990" cy="1351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98"/>
                </a:lnSpc>
              </a:pPr>
              <a:r>
                <a:rPr lang="en-US" sz="10200">
                  <a:solidFill>
                    <a:srgbClr val="000000"/>
                  </a:solidFill>
                  <a:latin typeface="Hammersmith One"/>
                </a:rPr>
                <a:t>Solution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8700" y="3121803"/>
              <a:ext cx="4358354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0"/>
                </a:lnSpc>
              </a:pPr>
              <a:r>
                <a:rPr lang="en-US" sz="4700" dirty="0">
                  <a:solidFill>
                    <a:srgbClr val="000000"/>
                  </a:solidFill>
                  <a:latin typeface="Poppins Bold"/>
                </a:rPr>
                <a:t>Main Features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65772" y="4864418"/>
              <a:ext cx="8201725" cy="4311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38" lvl="1" indent="-377819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Lato"/>
                </a:rPr>
                <a:t>Novel method to manage time using Vibration Patterns</a:t>
              </a:r>
            </a:p>
            <a:p>
              <a:pPr marL="755638" lvl="1" indent="-377819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Lato"/>
                </a:rPr>
                <a:t>Reimaging Time Card concept with light indicators</a:t>
              </a:r>
            </a:p>
            <a:p>
              <a:pPr marL="755638" lvl="1" indent="-377819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Lato"/>
                </a:rPr>
                <a:t>Ergonomic Wearable Design</a:t>
              </a:r>
            </a:p>
            <a:p>
              <a:pPr marL="755638" lvl="1" indent="-377819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Lato"/>
                </a:rPr>
                <a:t>Intuitive User Interface</a:t>
              </a:r>
            </a:p>
            <a:p>
              <a:pPr algn="ctr">
                <a:lnSpc>
                  <a:spcPts val="4899"/>
                </a:lnSpc>
              </a:pPr>
              <a:endParaRPr lang="en-US" sz="3499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601200" y="3173462"/>
              <a:ext cx="6274879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0"/>
                </a:lnSpc>
              </a:pPr>
              <a:r>
                <a:rPr lang="en-US" sz="4700" dirty="0">
                  <a:solidFill>
                    <a:srgbClr val="000000"/>
                  </a:solidFill>
                  <a:latin typeface="Poppins Bold"/>
                </a:rPr>
                <a:t>Secondary  Features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115173" y="4875919"/>
              <a:ext cx="7438263" cy="370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490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Vibrotactile Haptic Sensing for Stress Reduction</a:t>
              </a:r>
            </a:p>
            <a:p>
              <a:pPr marL="755651" lvl="1" indent="-377825">
                <a:lnSpc>
                  <a:spcPts val="490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Keeping Visual Notes (Optional)</a:t>
              </a:r>
            </a:p>
            <a:p>
              <a:pPr marL="755651" lvl="1" indent="-377825">
                <a:lnSpc>
                  <a:spcPts val="490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Accessibility features for Dyslexic users (Optional)</a:t>
              </a:r>
            </a:p>
            <a:p>
              <a:pPr algn="ctr">
                <a:lnSpc>
                  <a:spcPts val="4900"/>
                </a:lnSpc>
              </a:pPr>
              <a:endParaRPr lang="en-US" sz="3500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8877048" y="2793333"/>
              <a:ext cx="19050" cy="6464967"/>
            </a:xfrm>
            <a:prstGeom prst="line">
              <a:avLst/>
            </a:prstGeom>
            <a:ln w="952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7D2B7A-D47D-44E3-838A-90D4A92FFDC0}"/>
              </a:ext>
            </a:extLst>
          </p:cNvPr>
          <p:cNvGrpSpPr/>
          <p:nvPr/>
        </p:nvGrpSpPr>
        <p:grpSpPr>
          <a:xfrm>
            <a:off x="1028700" y="858870"/>
            <a:ext cx="20973179" cy="17316821"/>
            <a:chOff x="1028700" y="858870"/>
            <a:chExt cx="20973179" cy="17316821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633078" y="7310502"/>
              <a:ext cx="13368801" cy="10865189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l="3533" t="4259" r="8552" b="11255"/>
            <a:stretch>
              <a:fillRect/>
            </a:stretch>
          </p:blipFill>
          <p:spPr>
            <a:xfrm>
              <a:off x="1508739" y="4003294"/>
              <a:ext cx="5038572" cy="370705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678310" y="2216936"/>
              <a:ext cx="8580990" cy="727977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050853" y="5143500"/>
              <a:ext cx="1123913" cy="9081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028700" y="858870"/>
              <a:ext cx="10740377" cy="1002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3"/>
                </a:lnSpc>
              </a:pPr>
              <a:r>
                <a:rPr lang="en-US" sz="7589">
                  <a:solidFill>
                    <a:srgbClr val="000000"/>
                  </a:solidFill>
                  <a:latin typeface="Hammersmith One"/>
                </a:rPr>
                <a:t>Product Architecture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684258" y="8436449"/>
            <a:ext cx="13368801" cy="108651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03645"/>
            <a:ext cx="10740377" cy="100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13"/>
              </a:lnSpc>
            </a:pPr>
            <a:r>
              <a:rPr lang="en-US" sz="7589">
                <a:solidFill>
                  <a:srgbClr val="000000"/>
                </a:solidFill>
                <a:latin typeface="Hammersmith One"/>
              </a:rPr>
              <a:t>Designs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839110" y="1861380"/>
            <a:ext cx="12083959" cy="7987001"/>
            <a:chOff x="0" y="0"/>
            <a:chExt cx="16111946" cy="106493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6111946" cy="1064933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895722" y="358682"/>
              <a:ext cx="14320502" cy="794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5"/>
                </a:lnSpc>
              </a:pPr>
              <a:r>
                <a:rPr lang="en-US" sz="4389">
                  <a:solidFill>
                    <a:srgbClr val="000000"/>
                  </a:solidFill>
                  <a:latin typeface="Hammersmith One"/>
                </a:rPr>
                <a:t>Design 1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A8472CA-E0EF-48ED-8E87-FE3E0F6DE09B}"/>
              </a:ext>
            </a:extLst>
          </p:cNvPr>
          <p:cNvGrpSpPr/>
          <p:nvPr/>
        </p:nvGrpSpPr>
        <p:grpSpPr>
          <a:xfrm>
            <a:off x="414547" y="1134387"/>
            <a:ext cx="21638512" cy="18167251"/>
            <a:chOff x="414547" y="1134387"/>
            <a:chExt cx="21638512" cy="18167251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684258" y="8436449"/>
              <a:ext cx="13368801" cy="10865189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r="54" b="45832"/>
            <a:stretch>
              <a:fillRect/>
            </a:stretch>
          </p:blipFill>
          <p:spPr>
            <a:xfrm>
              <a:off x="414547" y="2332249"/>
              <a:ext cx="9823134" cy="6650099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028700" y="1134387"/>
              <a:ext cx="10740377" cy="67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8"/>
                </a:lnSpc>
              </a:pPr>
              <a:r>
                <a:rPr lang="en-US" sz="5089">
                  <a:solidFill>
                    <a:srgbClr val="000000"/>
                  </a:solidFill>
                  <a:latin typeface="Hammersmith One"/>
                </a:rPr>
                <a:t>Design 2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18419" t="53219" r="7746"/>
            <a:stretch>
              <a:fillRect/>
            </a:stretch>
          </p:blipFill>
          <p:spPr>
            <a:xfrm>
              <a:off x="10237681" y="2332249"/>
              <a:ext cx="8050319" cy="63711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D8EF2A-279B-447C-851F-B632564A4B43}"/>
              </a:ext>
            </a:extLst>
          </p:cNvPr>
          <p:cNvGrpSpPr/>
          <p:nvPr/>
        </p:nvGrpSpPr>
        <p:grpSpPr>
          <a:xfrm>
            <a:off x="1016989" y="-5766154"/>
            <a:ext cx="21639155" cy="14316730"/>
            <a:chOff x="1016989" y="-5766154"/>
            <a:chExt cx="21639155" cy="1431673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196872">
              <a:off x="9287343" y="-5766154"/>
              <a:ext cx="13368801" cy="10865189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067800" y="2789964"/>
              <a:ext cx="4164839" cy="4164839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028700" y="832671"/>
              <a:ext cx="9520990" cy="2030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22"/>
                </a:lnSpc>
              </a:pPr>
              <a:r>
                <a:rPr lang="en-US" sz="7901">
                  <a:solidFill>
                    <a:srgbClr val="000000"/>
                  </a:solidFill>
                  <a:latin typeface="Hammersmith One"/>
                </a:rPr>
                <a:t>Competitive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8700" y="4796184"/>
              <a:ext cx="7438263" cy="184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490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Logitech </a:t>
              </a:r>
            </a:p>
            <a:p>
              <a:pPr marL="755651" lvl="1" indent="-377825">
                <a:lnSpc>
                  <a:spcPts val="490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Lato"/>
                </a:rPr>
                <a:t>Baseus</a:t>
              </a: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 </a:t>
              </a:r>
            </a:p>
            <a:p>
              <a:pPr marL="755651" lvl="1" indent="-377825">
                <a:lnSpc>
                  <a:spcPts val="4900"/>
                </a:lnSpc>
                <a:buFont typeface="Arial"/>
                <a:buChar char="•"/>
              </a:pPr>
              <a:r>
                <a:rPr lang="en-US" sz="3500" dirty="0" err="1">
                  <a:solidFill>
                    <a:srgbClr val="000000"/>
                  </a:solidFill>
                  <a:latin typeface="Lato"/>
                </a:rPr>
                <a:t>Micropack</a:t>
              </a:r>
              <a:r>
                <a:rPr lang="en-US" sz="3500" dirty="0">
                  <a:solidFill>
                    <a:srgbClr val="000000"/>
                  </a:solidFill>
                  <a:latin typeface="Lato"/>
                </a:rPr>
                <a:t> 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700" y="3850767"/>
              <a:ext cx="9520990" cy="693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48"/>
                </a:lnSpc>
              </a:pPr>
              <a:r>
                <a:rPr lang="en-US" sz="5301" dirty="0">
                  <a:solidFill>
                    <a:srgbClr val="000000"/>
                  </a:solidFill>
                  <a:latin typeface="Hammersmith One"/>
                </a:rPr>
                <a:t>Leading - companies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989" y="7929881"/>
              <a:ext cx="13635968" cy="62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4"/>
                </a:lnSpc>
              </a:pPr>
              <a:r>
                <a:rPr lang="en-US" sz="4701">
                  <a:solidFill>
                    <a:srgbClr val="000000"/>
                  </a:solidFill>
                  <a:latin typeface="Hammersmith One"/>
                </a:rPr>
                <a:t>ordinary clicker price range = $20 - $100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190581" y="6271486"/>
              <a:ext cx="7438263" cy="1225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Lato"/>
                </a:rPr>
                <a:t>Logitech's R800 Remote priced at 80 USD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C730E-8792-43F1-9FFE-2777E4C0F10E}"/>
              </a:ext>
            </a:extLst>
          </p:cNvPr>
          <p:cNvGrpSpPr/>
          <p:nvPr/>
        </p:nvGrpSpPr>
        <p:grpSpPr>
          <a:xfrm>
            <a:off x="627698" y="-6638702"/>
            <a:ext cx="23316003" cy="15897002"/>
            <a:chOff x="627698" y="-6638702"/>
            <a:chExt cx="23316003" cy="15897002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196872">
              <a:off x="10574900" y="-6638702"/>
              <a:ext cx="13368801" cy="10865189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1028700" y="851721"/>
              <a:ext cx="10518988" cy="1183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11"/>
                </a:lnSpc>
              </a:pPr>
              <a:r>
                <a:rPr lang="en-US" sz="9001">
                  <a:solidFill>
                    <a:srgbClr val="000000"/>
                  </a:solidFill>
                  <a:latin typeface="Hammersmith One"/>
                </a:rPr>
                <a:t>Marketing Methods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412643" y="2954337"/>
              <a:ext cx="8201725" cy="4311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5) Paid Advertising</a:t>
              </a: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6) Trade Shows and Conferences</a:t>
              </a: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7) Customer Reviews and Testimonials</a:t>
              </a: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8877048" y="2793333"/>
              <a:ext cx="19050" cy="6464967"/>
            </a:xfrm>
            <a:prstGeom prst="line">
              <a:avLst/>
            </a:prstGeom>
            <a:ln w="952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627698" y="2954337"/>
              <a:ext cx="8201725" cy="554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1)  Free subscription for a tutorial course for every purchase</a:t>
              </a: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2) Crowdfunding Campaigns</a:t>
              </a: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3) Attend Professional Conferences (Toastmasters/Lecturers)</a:t>
              </a:r>
            </a:p>
            <a:p>
              <a:pPr>
                <a:lnSpc>
                  <a:spcPts val="4899"/>
                </a:lnSpc>
              </a:pPr>
              <a:endParaRPr lang="en-US" sz="3499" dirty="0">
                <a:solidFill>
                  <a:srgbClr val="000000"/>
                </a:solidFill>
                <a:latin typeface="Lato"/>
              </a:endParaRPr>
            </a:p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Lato"/>
                </a:rPr>
                <a:t>4) Influencer Marketing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277</Words>
  <Application>Microsoft Office PowerPoint</Application>
  <PresentationFormat>Custom</PresentationFormat>
  <Paragraphs>89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Montserrat Bold</vt:lpstr>
      <vt:lpstr>Poppins</vt:lpstr>
      <vt:lpstr>Hammersmith One</vt:lpstr>
      <vt:lpstr>Poppins Italics</vt:lpstr>
      <vt:lpstr>Poppins Bold</vt:lpstr>
      <vt:lpstr>Glacial Indifference</vt:lpstr>
      <vt:lpstr>Arial</vt:lpstr>
      <vt:lpstr>Canva Sans</vt:lpstr>
      <vt:lpstr>Canva Sans Bold</vt:lpstr>
      <vt:lpstr>Glacial Indifference Bold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of Noobs</dc:title>
  <cp:lastModifiedBy>Sasika Amarasinghe</cp:lastModifiedBy>
  <cp:revision>2</cp:revision>
  <dcterms:created xsi:type="dcterms:W3CDTF">2006-08-16T00:00:00Z</dcterms:created>
  <dcterms:modified xsi:type="dcterms:W3CDTF">2023-05-14T17:33:23Z</dcterms:modified>
  <dc:identifier>DAFih8BqziQ</dc:identifier>
</cp:coreProperties>
</file>